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92" y="72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064" y="-120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t" anchorCtr="0" compatLnSpc="1">
            <a:prstTxWarp prst="textNoShape">
              <a:avLst/>
            </a:prstTxWarp>
          </a:bodyPr>
          <a:lstStyle>
            <a:lvl1pPr defTabSz="104616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5" y="0"/>
            <a:ext cx="3036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t" anchorCtr="0" compatLnSpc="1">
            <a:prstTxWarp prst="textNoShape">
              <a:avLst/>
            </a:prstTxWarp>
          </a:bodyPr>
          <a:lstStyle>
            <a:lvl1pPr algn="r" defTabSz="104616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2639"/>
            <a:ext cx="303688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b" anchorCtr="0" compatLnSpc="1">
            <a:prstTxWarp prst="textNoShape">
              <a:avLst/>
            </a:prstTxWarp>
          </a:bodyPr>
          <a:lstStyle>
            <a:lvl1pPr defTabSz="104616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5" y="10942639"/>
            <a:ext cx="30368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b" anchorCtr="0" compatLnSpc="1">
            <a:prstTxWarp prst="textNoShape">
              <a:avLst/>
            </a:prstTxWarp>
          </a:bodyPr>
          <a:lstStyle>
            <a:lvl1pPr algn="r" defTabSz="1046163">
              <a:defRPr sz="1400" smtClean="0"/>
            </a:lvl1pPr>
          </a:lstStyle>
          <a:p>
            <a:pPr>
              <a:defRPr/>
            </a:pPr>
            <a:fld id="{408DBBB4-FF9F-4126-B381-43FA404DD18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012128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75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59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11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44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4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60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8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3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144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5685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95631"/>
            <a:ext cx="12366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SIS-SS-15-P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919163" y="694119"/>
            <a:ext cx="11288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08050" y="105156"/>
            <a:ext cx="11299825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50494"/>
            <a:ext cx="1236662" cy="4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SIS-2016</a:t>
            </a:r>
          </a:p>
          <a:p>
            <a:pPr algn="r">
              <a:spcBef>
                <a:spcPct val="50000"/>
              </a:spcBef>
              <a:defRPr/>
            </a:pPr>
            <a:endParaRPr lang="es-ES_tradnl" b="1" dirty="0" smtClean="0"/>
          </a:p>
        </p:txBody>
      </p:sp>
      <p:sp>
        <p:nvSpPr>
          <p:cNvPr id="1032" name="Text Box 59"/>
          <p:cNvSpPr txBox="1">
            <a:spLocks noChangeArrowheads="1"/>
          </p:cNvSpPr>
          <p:nvPr userDrawn="1"/>
        </p:nvSpPr>
        <p:spPr bwMode="auto">
          <a:xfrm>
            <a:off x="10526713" y="344043"/>
            <a:ext cx="653801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800" b="1" smtClean="0"/>
              <a:t>FECHA:</a:t>
            </a:r>
            <a:endParaRPr lang="es-ES" smtClean="0"/>
          </a:p>
        </p:txBody>
      </p:sp>
      <p:sp>
        <p:nvSpPr>
          <p:cNvPr id="1033" name="Text Box 60"/>
          <p:cNvSpPr txBox="1">
            <a:spLocks noChangeArrowheads="1"/>
          </p:cNvSpPr>
          <p:nvPr userDrawn="1"/>
        </p:nvSpPr>
        <p:spPr bwMode="auto">
          <a:xfrm>
            <a:off x="10943931" y="534607"/>
            <a:ext cx="119250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700" b="1" smtClean="0"/>
              <a:t>          MES            AÑO</a:t>
            </a:r>
            <a:endParaRPr lang="es-ES" smtClean="0"/>
          </a:p>
        </p:txBody>
      </p:sp>
      <p:sp>
        <p:nvSpPr>
          <p:cNvPr id="1034" name="Rectangle 61"/>
          <p:cNvSpPr>
            <a:spLocks noChangeArrowheads="1"/>
          </p:cNvSpPr>
          <p:nvPr userDrawn="1"/>
        </p:nvSpPr>
        <p:spPr bwMode="auto">
          <a:xfrm>
            <a:off x="11138952" y="292037"/>
            <a:ext cx="983099" cy="266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35" name="Line 62"/>
          <p:cNvSpPr>
            <a:spLocks noChangeShapeType="1"/>
          </p:cNvSpPr>
          <p:nvPr userDrawn="1"/>
        </p:nvSpPr>
        <p:spPr bwMode="auto">
          <a:xfrm flipV="1">
            <a:off x="11639294" y="292418"/>
            <a:ext cx="0" cy="25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/>
          </a:p>
        </p:txBody>
      </p:sp>
      <p:sp>
        <p:nvSpPr>
          <p:cNvPr id="1036" name="Line 63"/>
          <p:cNvSpPr>
            <a:spLocks noChangeShapeType="1"/>
          </p:cNvSpPr>
          <p:nvPr userDrawn="1"/>
        </p:nvSpPr>
        <p:spPr bwMode="auto">
          <a:xfrm>
            <a:off x="11875877" y="442913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7" name="Line 64"/>
          <p:cNvSpPr>
            <a:spLocks noChangeShapeType="1"/>
          </p:cNvSpPr>
          <p:nvPr userDrawn="1"/>
        </p:nvSpPr>
        <p:spPr bwMode="auto">
          <a:xfrm>
            <a:off x="11383528" y="441325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63894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039813" y="171739"/>
            <a:ext cx="110601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D E   A C T I V I D A D E S   D E   H O S P I T A L I Z A C I Ó N</a:t>
            </a:r>
            <a:endParaRPr lang="en-US" altLang="es-MX" sz="1300" b="1">
              <a:solidFill>
                <a:schemeClr val="tx2"/>
              </a:solidFill>
            </a:endParaRPr>
          </a:p>
        </p:txBody>
      </p:sp>
      <p:sp>
        <p:nvSpPr>
          <p:cNvPr id="3074" name="Text Box 88"/>
          <p:cNvSpPr txBox="1">
            <a:spLocks noChangeArrowheads="1"/>
          </p:cNvSpPr>
          <p:nvPr/>
        </p:nvSpPr>
        <p:spPr bwMode="auto">
          <a:xfrm>
            <a:off x="2032000" y="1229014"/>
            <a:ext cx="30083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I  N  G  R  E  S  O  S</a:t>
            </a:r>
          </a:p>
        </p:txBody>
      </p:sp>
      <p:sp>
        <p:nvSpPr>
          <p:cNvPr id="3075" name="Text Box 50"/>
          <p:cNvSpPr txBox="1">
            <a:spLocks noChangeArrowheads="1"/>
          </p:cNvSpPr>
          <p:nvPr/>
        </p:nvSpPr>
        <p:spPr bwMode="auto">
          <a:xfrm>
            <a:off x="1443038" y="1041689"/>
            <a:ext cx="10742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M O V I M I E N T O    D E    P A C I E N T E S</a:t>
            </a:r>
            <a:r>
              <a:rPr lang="es-ES_tradnl" altLang="es-MX" sz="800" b="1"/>
              <a:t>  </a:t>
            </a:r>
          </a:p>
        </p:txBody>
      </p:sp>
      <p:sp>
        <p:nvSpPr>
          <p:cNvPr id="3077" name="Line 3"/>
          <p:cNvSpPr>
            <a:spLocks noChangeShapeType="1"/>
          </p:cNvSpPr>
          <p:nvPr/>
        </p:nvSpPr>
        <p:spPr bwMode="auto">
          <a:xfrm flipH="1">
            <a:off x="908050" y="1714789"/>
            <a:ext cx="1130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>
            <a:off x="8610600" y="1417927"/>
            <a:ext cx="0" cy="5878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11614150" y="1035339"/>
            <a:ext cx="0" cy="6264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6"/>
          <p:cNvSpPr>
            <a:spLocks noChangeShapeType="1"/>
          </p:cNvSpPr>
          <p:nvPr/>
        </p:nvSpPr>
        <p:spPr bwMode="auto">
          <a:xfrm>
            <a:off x="6826250" y="1419514"/>
            <a:ext cx="0" cy="586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7"/>
          <p:cNvSpPr>
            <a:spLocks noChangeShapeType="1"/>
          </p:cNvSpPr>
          <p:nvPr/>
        </p:nvSpPr>
        <p:spPr bwMode="auto">
          <a:xfrm>
            <a:off x="11020425" y="1224252"/>
            <a:ext cx="0" cy="6091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>
            <a:off x="9207500" y="1419514"/>
            <a:ext cx="0" cy="586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9"/>
          <p:cNvSpPr>
            <a:spLocks noChangeShapeType="1"/>
          </p:cNvSpPr>
          <p:nvPr/>
        </p:nvSpPr>
        <p:spPr bwMode="auto">
          <a:xfrm>
            <a:off x="5632450" y="1429039"/>
            <a:ext cx="4763" cy="587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0"/>
          <p:cNvSpPr>
            <a:spLocks noChangeShapeType="1"/>
          </p:cNvSpPr>
          <p:nvPr/>
        </p:nvSpPr>
        <p:spPr bwMode="auto">
          <a:xfrm>
            <a:off x="6223000" y="1429039"/>
            <a:ext cx="0" cy="588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5024438" y="1221077"/>
            <a:ext cx="0" cy="6075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2"/>
          <p:cNvSpPr>
            <a:spLocks noChangeShapeType="1"/>
          </p:cNvSpPr>
          <p:nvPr/>
        </p:nvSpPr>
        <p:spPr bwMode="auto">
          <a:xfrm>
            <a:off x="2030413" y="1235364"/>
            <a:ext cx="0" cy="6061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862013" y="706727"/>
            <a:ext cx="16748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3088" name="Line 14"/>
          <p:cNvSpPr>
            <a:spLocks noChangeShapeType="1"/>
          </p:cNvSpPr>
          <p:nvPr/>
        </p:nvSpPr>
        <p:spPr bwMode="auto">
          <a:xfrm>
            <a:off x="901700" y="191322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5"/>
          <p:cNvSpPr>
            <a:spLocks noChangeShapeType="1"/>
          </p:cNvSpPr>
          <p:nvPr/>
        </p:nvSpPr>
        <p:spPr bwMode="auto">
          <a:xfrm>
            <a:off x="906463" y="232121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6"/>
          <p:cNvSpPr>
            <a:spLocks noChangeShapeType="1"/>
          </p:cNvSpPr>
          <p:nvPr/>
        </p:nvSpPr>
        <p:spPr bwMode="auto">
          <a:xfrm>
            <a:off x="900113" y="397221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7"/>
          <p:cNvSpPr>
            <a:spLocks noChangeShapeType="1"/>
          </p:cNvSpPr>
          <p:nvPr/>
        </p:nvSpPr>
        <p:spPr bwMode="auto">
          <a:xfrm>
            <a:off x="906463" y="41849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8"/>
          <p:cNvSpPr>
            <a:spLocks noChangeShapeType="1"/>
          </p:cNvSpPr>
          <p:nvPr/>
        </p:nvSpPr>
        <p:spPr bwMode="auto">
          <a:xfrm>
            <a:off x="906463" y="6451889"/>
            <a:ext cx="1130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9"/>
          <p:cNvSpPr>
            <a:spLocks noChangeShapeType="1"/>
          </p:cNvSpPr>
          <p:nvPr/>
        </p:nvSpPr>
        <p:spPr bwMode="auto">
          <a:xfrm>
            <a:off x="900113" y="5829589"/>
            <a:ext cx="1130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20"/>
          <p:cNvSpPr>
            <a:spLocks noChangeShapeType="1"/>
          </p:cNvSpPr>
          <p:nvPr/>
        </p:nvSpPr>
        <p:spPr bwMode="auto">
          <a:xfrm>
            <a:off x="900113" y="6042314"/>
            <a:ext cx="1130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21"/>
          <p:cNvSpPr>
            <a:spLocks noChangeShapeType="1"/>
          </p:cNvSpPr>
          <p:nvPr/>
        </p:nvSpPr>
        <p:spPr bwMode="auto">
          <a:xfrm>
            <a:off x="900113" y="6248689"/>
            <a:ext cx="11287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22"/>
          <p:cNvSpPr>
            <a:spLocks noChangeShapeType="1"/>
          </p:cNvSpPr>
          <p:nvPr/>
        </p:nvSpPr>
        <p:spPr bwMode="auto">
          <a:xfrm>
            <a:off x="906463" y="7072602"/>
            <a:ext cx="11306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3821113" y="1417927"/>
            <a:ext cx="0" cy="5888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>
            <a:off x="919163" y="377218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>
            <a:off x="900113" y="665508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>
            <a:off x="900113" y="6870989"/>
            <a:ext cx="11287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flipH="1">
            <a:off x="901700" y="1036927"/>
            <a:ext cx="11307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29"/>
          <p:cNvSpPr>
            <a:spLocks noChangeShapeType="1"/>
          </p:cNvSpPr>
          <p:nvPr/>
        </p:nvSpPr>
        <p:spPr bwMode="auto">
          <a:xfrm>
            <a:off x="9339263" y="713077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Text Box 32"/>
          <p:cNvSpPr txBox="1">
            <a:spLocks noChangeArrowheads="1"/>
          </p:cNvSpPr>
          <p:nvPr/>
        </p:nvSpPr>
        <p:spPr bwMode="auto">
          <a:xfrm>
            <a:off x="9320213" y="695614"/>
            <a:ext cx="777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SERVICIO:</a:t>
            </a:r>
          </a:p>
        </p:txBody>
      </p:sp>
      <p:sp>
        <p:nvSpPr>
          <p:cNvPr id="3104" name="Line 35"/>
          <p:cNvSpPr>
            <a:spLocks noChangeShapeType="1"/>
          </p:cNvSpPr>
          <p:nvPr/>
        </p:nvSpPr>
        <p:spPr bwMode="auto">
          <a:xfrm>
            <a:off x="1428750" y="1227427"/>
            <a:ext cx="10183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36"/>
          <p:cNvSpPr>
            <a:spLocks noChangeShapeType="1"/>
          </p:cNvSpPr>
          <p:nvPr/>
        </p:nvSpPr>
        <p:spPr bwMode="auto">
          <a:xfrm>
            <a:off x="901700" y="2113252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37"/>
          <p:cNvSpPr>
            <a:spLocks noChangeShapeType="1"/>
          </p:cNvSpPr>
          <p:nvPr/>
        </p:nvSpPr>
        <p:spPr bwMode="auto">
          <a:xfrm>
            <a:off x="2630488" y="1421102"/>
            <a:ext cx="0" cy="5897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Text Box 49"/>
          <p:cNvSpPr txBox="1">
            <a:spLocks noChangeArrowheads="1"/>
          </p:cNvSpPr>
          <p:nvPr/>
        </p:nvSpPr>
        <p:spPr bwMode="auto">
          <a:xfrm>
            <a:off x="1377950" y="1317914"/>
            <a:ext cx="722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EXISTENCIA ANTERIOR</a:t>
            </a:r>
          </a:p>
        </p:txBody>
      </p:sp>
      <p:sp>
        <p:nvSpPr>
          <p:cNvPr id="3108" name="Line 53"/>
          <p:cNvSpPr>
            <a:spLocks noChangeShapeType="1"/>
          </p:cNvSpPr>
          <p:nvPr/>
        </p:nvSpPr>
        <p:spPr bwMode="auto">
          <a:xfrm>
            <a:off x="911225" y="2532352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54"/>
          <p:cNvSpPr>
            <a:spLocks noChangeShapeType="1"/>
          </p:cNvSpPr>
          <p:nvPr/>
        </p:nvSpPr>
        <p:spPr bwMode="auto">
          <a:xfrm>
            <a:off x="915988" y="29403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55"/>
          <p:cNvSpPr>
            <a:spLocks noChangeShapeType="1"/>
          </p:cNvSpPr>
          <p:nvPr/>
        </p:nvSpPr>
        <p:spPr bwMode="auto">
          <a:xfrm>
            <a:off x="911225" y="273237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56"/>
          <p:cNvSpPr>
            <a:spLocks noChangeShapeType="1"/>
          </p:cNvSpPr>
          <p:nvPr/>
        </p:nvSpPr>
        <p:spPr bwMode="auto">
          <a:xfrm>
            <a:off x="911225" y="315147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57"/>
          <p:cNvSpPr>
            <a:spLocks noChangeShapeType="1"/>
          </p:cNvSpPr>
          <p:nvPr/>
        </p:nvSpPr>
        <p:spPr bwMode="auto">
          <a:xfrm>
            <a:off x="915988" y="355946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58"/>
          <p:cNvSpPr>
            <a:spLocks noChangeShapeType="1"/>
          </p:cNvSpPr>
          <p:nvPr/>
        </p:nvSpPr>
        <p:spPr bwMode="auto">
          <a:xfrm>
            <a:off x="911225" y="3351502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59"/>
          <p:cNvSpPr>
            <a:spLocks noChangeShapeType="1"/>
          </p:cNvSpPr>
          <p:nvPr/>
        </p:nvSpPr>
        <p:spPr bwMode="auto">
          <a:xfrm>
            <a:off x="909638" y="50104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60"/>
          <p:cNvSpPr>
            <a:spLocks noChangeShapeType="1"/>
          </p:cNvSpPr>
          <p:nvPr/>
        </p:nvSpPr>
        <p:spPr bwMode="auto">
          <a:xfrm>
            <a:off x="915988" y="52136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61"/>
          <p:cNvSpPr>
            <a:spLocks noChangeShapeType="1"/>
          </p:cNvSpPr>
          <p:nvPr/>
        </p:nvSpPr>
        <p:spPr bwMode="auto">
          <a:xfrm>
            <a:off x="928688" y="480088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62"/>
          <p:cNvSpPr>
            <a:spLocks noChangeShapeType="1"/>
          </p:cNvSpPr>
          <p:nvPr/>
        </p:nvSpPr>
        <p:spPr bwMode="auto">
          <a:xfrm>
            <a:off x="925513" y="458816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63"/>
          <p:cNvSpPr>
            <a:spLocks noChangeShapeType="1"/>
          </p:cNvSpPr>
          <p:nvPr/>
        </p:nvSpPr>
        <p:spPr bwMode="auto">
          <a:xfrm>
            <a:off x="920750" y="438972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64"/>
          <p:cNvSpPr>
            <a:spLocks noChangeShapeType="1"/>
          </p:cNvSpPr>
          <p:nvPr/>
        </p:nvSpPr>
        <p:spPr bwMode="auto">
          <a:xfrm>
            <a:off x="919163" y="542001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65"/>
          <p:cNvSpPr>
            <a:spLocks noChangeShapeType="1"/>
          </p:cNvSpPr>
          <p:nvPr/>
        </p:nvSpPr>
        <p:spPr bwMode="auto">
          <a:xfrm>
            <a:off x="912813" y="56327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Text Box 66"/>
          <p:cNvSpPr txBox="1">
            <a:spLocks noChangeArrowheads="1"/>
          </p:cNvSpPr>
          <p:nvPr/>
        </p:nvSpPr>
        <p:spPr bwMode="auto">
          <a:xfrm>
            <a:off x="928688" y="1289339"/>
            <a:ext cx="4714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3122" name="Text Box 67"/>
          <p:cNvSpPr txBox="1">
            <a:spLocks noChangeArrowheads="1"/>
          </p:cNvSpPr>
          <p:nvPr/>
        </p:nvSpPr>
        <p:spPr bwMode="auto">
          <a:xfrm>
            <a:off x="852488" y="7061489"/>
            <a:ext cx="9477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3123" name="Line 69"/>
          <p:cNvSpPr>
            <a:spLocks noChangeShapeType="1"/>
          </p:cNvSpPr>
          <p:nvPr/>
        </p:nvSpPr>
        <p:spPr bwMode="auto">
          <a:xfrm>
            <a:off x="1431925" y="1027402"/>
            <a:ext cx="0" cy="6269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70"/>
          <p:cNvSpPr>
            <a:spLocks noChangeShapeType="1"/>
          </p:cNvSpPr>
          <p:nvPr/>
        </p:nvSpPr>
        <p:spPr bwMode="auto">
          <a:xfrm>
            <a:off x="9809163" y="1222664"/>
            <a:ext cx="0" cy="6064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71"/>
          <p:cNvSpPr>
            <a:spLocks noChangeShapeType="1"/>
          </p:cNvSpPr>
          <p:nvPr/>
        </p:nvSpPr>
        <p:spPr bwMode="auto">
          <a:xfrm>
            <a:off x="10421938" y="1224252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72"/>
          <p:cNvSpPr>
            <a:spLocks noChangeShapeType="1"/>
          </p:cNvSpPr>
          <p:nvPr/>
        </p:nvSpPr>
        <p:spPr bwMode="auto">
          <a:xfrm>
            <a:off x="3227388" y="1430627"/>
            <a:ext cx="0" cy="588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73"/>
          <p:cNvSpPr>
            <a:spLocks noChangeShapeType="1"/>
          </p:cNvSpPr>
          <p:nvPr/>
        </p:nvSpPr>
        <p:spPr bwMode="auto">
          <a:xfrm>
            <a:off x="4425950" y="1414752"/>
            <a:ext cx="0" cy="587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74"/>
          <p:cNvSpPr>
            <a:spLocks noChangeShapeType="1"/>
          </p:cNvSpPr>
          <p:nvPr/>
        </p:nvSpPr>
        <p:spPr bwMode="auto">
          <a:xfrm>
            <a:off x="7423150" y="1430627"/>
            <a:ext cx="0" cy="588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75"/>
          <p:cNvSpPr>
            <a:spLocks noChangeShapeType="1"/>
          </p:cNvSpPr>
          <p:nvPr/>
        </p:nvSpPr>
        <p:spPr bwMode="auto">
          <a:xfrm>
            <a:off x="8020050" y="1421102"/>
            <a:ext cx="0" cy="5894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76"/>
          <p:cNvSpPr txBox="1">
            <a:spLocks noChangeArrowheads="1"/>
          </p:cNvSpPr>
          <p:nvPr/>
        </p:nvSpPr>
        <p:spPr bwMode="auto">
          <a:xfrm>
            <a:off x="1985963" y="1429039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CONSULTA</a:t>
            </a:r>
          </a:p>
          <a:p>
            <a:pPr algn="ctr"/>
            <a:r>
              <a:rPr lang="es-ES_tradnl" altLang="es-MX" sz="700" b="1"/>
              <a:t>EXTERNA</a:t>
            </a:r>
          </a:p>
        </p:txBody>
      </p:sp>
      <p:sp>
        <p:nvSpPr>
          <p:cNvPr id="3131" name="Text Box 77"/>
          <p:cNvSpPr txBox="1">
            <a:spLocks noChangeArrowheads="1"/>
          </p:cNvSpPr>
          <p:nvPr/>
        </p:nvSpPr>
        <p:spPr bwMode="auto">
          <a:xfrm>
            <a:off x="2546350" y="1486189"/>
            <a:ext cx="7508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URGENCIAS</a:t>
            </a:r>
          </a:p>
        </p:txBody>
      </p:sp>
      <p:sp>
        <p:nvSpPr>
          <p:cNvPr id="3132" name="Text Box 78"/>
          <p:cNvSpPr txBox="1">
            <a:spLocks noChangeArrowheads="1"/>
          </p:cNvSpPr>
          <p:nvPr/>
        </p:nvSpPr>
        <p:spPr bwMode="auto">
          <a:xfrm>
            <a:off x="3192463" y="1429039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OTRA</a:t>
            </a:r>
          </a:p>
          <a:p>
            <a:pPr algn="ctr"/>
            <a:r>
              <a:rPr lang="es-ES_tradnl" altLang="es-MX" sz="700" b="1"/>
              <a:t>UNIDAD</a:t>
            </a:r>
          </a:p>
        </p:txBody>
      </p:sp>
      <p:sp>
        <p:nvSpPr>
          <p:cNvPr id="3133" name="Text Box 79"/>
          <p:cNvSpPr txBox="1">
            <a:spLocks noChangeArrowheads="1"/>
          </p:cNvSpPr>
          <p:nvPr/>
        </p:nvSpPr>
        <p:spPr bwMode="auto">
          <a:xfrm>
            <a:off x="3762375" y="1429039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OTRO</a:t>
            </a:r>
          </a:p>
          <a:p>
            <a:pPr algn="ctr"/>
            <a:r>
              <a:rPr lang="es-ES_tradnl" altLang="es-MX" sz="700" b="1"/>
              <a:t>SERVICIO</a:t>
            </a:r>
          </a:p>
        </p:txBody>
      </p:sp>
      <p:sp>
        <p:nvSpPr>
          <p:cNvPr id="3134" name="Text Box 80"/>
          <p:cNvSpPr txBox="1">
            <a:spLocks noChangeArrowheads="1"/>
          </p:cNvSpPr>
          <p:nvPr/>
        </p:nvSpPr>
        <p:spPr bwMode="auto">
          <a:xfrm>
            <a:off x="4408488" y="1467139"/>
            <a:ext cx="6207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b="1"/>
              <a:t>T O T A L</a:t>
            </a:r>
          </a:p>
        </p:txBody>
      </p:sp>
      <p:sp>
        <p:nvSpPr>
          <p:cNvPr id="3135" name="Text Box 81"/>
          <p:cNvSpPr txBox="1">
            <a:spLocks noChangeArrowheads="1"/>
          </p:cNvSpPr>
          <p:nvPr/>
        </p:nvSpPr>
        <p:spPr bwMode="auto">
          <a:xfrm>
            <a:off x="4956175" y="1463964"/>
            <a:ext cx="7254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CURACIÓN</a:t>
            </a:r>
          </a:p>
        </p:txBody>
      </p:sp>
      <p:sp>
        <p:nvSpPr>
          <p:cNvPr id="3136" name="Text Box 82"/>
          <p:cNvSpPr txBox="1">
            <a:spLocks noChangeArrowheads="1"/>
          </p:cNvSpPr>
          <p:nvPr/>
        </p:nvSpPr>
        <p:spPr bwMode="auto">
          <a:xfrm>
            <a:off x="5607050" y="1463964"/>
            <a:ext cx="6477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MEJORÍA</a:t>
            </a:r>
          </a:p>
        </p:txBody>
      </p:sp>
      <p:sp>
        <p:nvSpPr>
          <p:cNvPr id="3137" name="Text Box 83"/>
          <p:cNvSpPr txBox="1">
            <a:spLocks noChangeArrowheads="1"/>
          </p:cNvSpPr>
          <p:nvPr/>
        </p:nvSpPr>
        <p:spPr bwMode="auto">
          <a:xfrm>
            <a:off x="6205538" y="1409989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VOLUN-TARIO</a:t>
            </a:r>
          </a:p>
        </p:txBody>
      </p:sp>
      <p:sp>
        <p:nvSpPr>
          <p:cNvPr id="3138" name="Text Box 84"/>
          <p:cNvSpPr txBox="1">
            <a:spLocks noChangeArrowheads="1"/>
          </p:cNvSpPr>
          <p:nvPr/>
        </p:nvSpPr>
        <p:spPr bwMode="auto">
          <a:xfrm>
            <a:off x="6813550" y="1384589"/>
            <a:ext cx="6477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b="1"/>
              <a:t>PASE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A OTRA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UNIDAD</a:t>
            </a:r>
          </a:p>
        </p:txBody>
      </p:sp>
      <p:sp>
        <p:nvSpPr>
          <p:cNvPr id="3139" name="Line 85"/>
          <p:cNvSpPr>
            <a:spLocks noChangeShapeType="1"/>
          </p:cNvSpPr>
          <p:nvPr/>
        </p:nvSpPr>
        <p:spPr bwMode="auto">
          <a:xfrm>
            <a:off x="6354763" y="703552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Text Box 86"/>
          <p:cNvSpPr txBox="1">
            <a:spLocks noChangeArrowheads="1"/>
          </p:cNvSpPr>
          <p:nvPr/>
        </p:nvSpPr>
        <p:spPr bwMode="auto">
          <a:xfrm>
            <a:off x="6335713" y="705139"/>
            <a:ext cx="777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3141" name="Line 87"/>
          <p:cNvSpPr>
            <a:spLocks noChangeShapeType="1"/>
          </p:cNvSpPr>
          <p:nvPr/>
        </p:nvSpPr>
        <p:spPr bwMode="auto">
          <a:xfrm>
            <a:off x="2025650" y="1416339"/>
            <a:ext cx="7788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Text Box 89"/>
          <p:cNvSpPr txBox="1">
            <a:spLocks noChangeArrowheads="1"/>
          </p:cNvSpPr>
          <p:nvPr/>
        </p:nvSpPr>
        <p:spPr bwMode="auto">
          <a:xfrm>
            <a:off x="7345363" y="1473489"/>
            <a:ext cx="738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DEFUNCIÓN</a:t>
            </a:r>
          </a:p>
        </p:txBody>
      </p:sp>
      <p:sp>
        <p:nvSpPr>
          <p:cNvPr id="3143" name="Text Box 90"/>
          <p:cNvSpPr txBox="1">
            <a:spLocks noChangeArrowheads="1"/>
          </p:cNvSpPr>
          <p:nvPr/>
        </p:nvSpPr>
        <p:spPr bwMode="auto">
          <a:xfrm>
            <a:off x="7994650" y="1473489"/>
            <a:ext cx="6746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SUBTOTAL</a:t>
            </a:r>
          </a:p>
        </p:txBody>
      </p:sp>
      <p:sp>
        <p:nvSpPr>
          <p:cNvPr id="3144" name="Text Box 91"/>
          <p:cNvSpPr txBox="1">
            <a:spLocks noChangeArrowheads="1"/>
          </p:cNvSpPr>
          <p:nvPr/>
        </p:nvSpPr>
        <p:spPr bwMode="auto">
          <a:xfrm>
            <a:off x="8594725" y="1378239"/>
            <a:ext cx="6477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b="1"/>
              <a:t>PASE A 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OTRO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SERVICIO</a:t>
            </a:r>
          </a:p>
        </p:txBody>
      </p:sp>
      <p:sp>
        <p:nvSpPr>
          <p:cNvPr id="3145" name="Text Box 92"/>
          <p:cNvSpPr txBox="1">
            <a:spLocks noChangeArrowheads="1"/>
          </p:cNvSpPr>
          <p:nvPr/>
        </p:nvSpPr>
        <p:spPr bwMode="auto">
          <a:xfrm>
            <a:off x="9170988" y="1462377"/>
            <a:ext cx="6985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TOTAL</a:t>
            </a:r>
          </a:p>
        </p:txBody>
      </p:sp>
      <p:sp>
        <p:nvSpPr>
          <p:cNvPr id="3146" name="Text Box 93"/>
          <p:cNvSpPr txBox="1">
            <a:spLocks noChangeArrowheads="1"/>
          </p:cNvSpPr>
          <p:nvPr/>
        </p:nvSpPr>
        <p:spPr bwMode="auto">
          <a:xfrm>
            <a:off x="9791700" y="1270289"/>
            <a:ext cx="6731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INGRESOS</a:t>
            </a:r>
          </a:p>
          <a:p>
            <a:pPr algn="ctr"/>
            <a:r>
              <a:rPr lang="es-ES_tradnl" altLang="es-MX" sz="700" b="1"/>
              <a:t>EGRESOS</a:t>
            </a:r>
          </a:p>
          <a:p>
            <a:pPr algn="ctr"/>
            <a:r>
              <a:rPr lang="es-ES_tradnl" altLang="es-MX" sz="700" b="1"/>
              <a:t>MISMO DÍA</a:t>
            </a:r>
          </a:p>
        </p:txBody>
      </p:sp>
      <p:sp>
        <p:nvSpPr>
          <p:cNvPr id="3147" name="Text Box 94"/>
          <p:cNvSpPr txBox="1">
            <a:spLocks noChangeArrowheads="1"/>
          </p:cNvSpPr>
          <p:nvPr/>
        </p:nvSpPr>
        <p:spPr bwMode="auto">
          <a:xfrm>
            <a:off x="10358438" y="1311564"/>
            <a:ext cx="731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EXISTENCIA</a:t>
            </a:r>
          </a:p>
          <a:p>
            <a:pPr algn="ctr"/>
            <a:r>
              <a:rPr lang="es-ES_tradnl" altLang="es-MX" sz="700" b="1"/>
              <a:t>ACTUAL</a:t>
            </a:r>
          </a:p>
        </p:txBody>
      </p:sp>
      <p:sp>
        <p:nvSpPr>
          <p:cNvPr id="3148" name="Text Box 95"/>
          <p:cNvSpPr txBox="1">
            <a:spLocks noChangeArrowheads="1"/>
          </p:cNvSpPr>
          <p:nvPr/>
        </p:nvSpPr>
        <p:spPr bwMode="auto">
          <a:xfrm>
            <a:off x="5013325" y="1236952"/>
            <a:ext cx="4787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 G  R  E  S  O  S</a:t>
            </a:r>
          </a:p>
        </p:txBody>
      </p:sp>
      <p:sp>
        <p:nvSpPr>
          <p:cNvPr id="3149" name="Text Box 96"/>
          <p:cNvSpPr txBox="1">
            <a:spLocks noChangeArrowheads="1"/>
          </p:cNvSpPr>
          <p:nvPr/>
        </p:nvSpPr>
        <p:spPr bwMode="auto">
          <a:xfrm>
            <a:off x="11498263" y="1197264"/>
            <a:ext cx="830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CAMAS</a:t>
            </a:r>
          </a:p>
          <a:p>
            <a:pPr algn="ctr"/>
            <a:r>
              <a:rPr lang="es-ES_tradnl" altLang="es-MX" sz="600" b="1"/>
              <a:t>CENSABLES</a:t>
            </a:r>
          </a:p>
          <a:p>
            <a:pPr algn="ctr"/>
            <a:r>
              <a:rPr lang="es-ES_tradnl" altLang="es-MX" sz="600" b="1"/>
              <a:t>EN SERVICIO</a:t>
            </a:r>
          </a:p>
        </p:txBody>
      </p:sp>
      <p:sp>
        <p:nvSpPr>
          <p:cNvPr id="3150" name="Text Box 97"/>
          <p:cNvSpPr txBox="1">
            <a:spLocks noChangeArrowheads="1"/>
          </p:cNvSpPr>
          <p:nvPr/>
        </p:nvSpPr>
        <p:spPr bwMode="auto">
          <a:xfrm>
            <a:off x="10950575" y="1273464"/>
            <a:ext cx="7334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TOTAL DE</a:t>
            </a:r>
          </a:p>
          <a:p>
            <a:pPr algn="ctr"/>
            <a:r>
              <a:rPr lang="es-ES_tradnl" altLang="es-MX" sz="700" b="1"/>
              <a:t>DÍAS</a:t>
            </a:r>
          </a:p>
          <a:p>
            <a:pPr algn="ctr"/>
            <a:r>
              <a:rPr lang="es-ES_tradnl" altLang="es-MX" sz="700" b="1"/>
              <a:t>PACIENTE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857</TotalTime>
  <Words>130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65</cp:revision>
  <cp:lastPrinted>2015-10-23T00:25:50Z</cp:lastPrinted>
  <dcterms:created xsi:type="dcterms:W3CDTF">1999-08-26T18:48:18Z</dcterms:created>
  <dcterms:modified xsi:type="dcterms:W3CDTF">2015-11-09T23:31:34Z</dcterms:modified>
</cp:coreProperties>
</file>